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ms-powerpoint.slideshow.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3" r:id="rId2"/>
    <p:sldId id="256" r:id="rId3"/>
    <p:sldId id="262" r:id="rId4"/>
    <p:sldId id="267" r:id="rId5"/>
    <p:sldId id="268" r:id="rId6"/>
    <p:sldId id="269" r:id="rId7"/>
    <p:sldId id="257" r:id="rId8"/>
    <p:sldId id="258" r:id="rId9"/>
    <p:sldId id="259" r:id="rId10"/>
    <p:sldId id="270" r:id="rId11"/>
    <p:sldId id="271" r:id="rId12"/>
    <p:sldId id="272" r:id="rId13"/>
    <p:sldId id="260" r:id="rId14"/>
    <p:sldId id="261" r:id="rId15"/>
    <p:sldId id="266" r:id="rId16"/>
    <p:sldId id="275" r:id="rId17"/>
    <p:sldId id="263" r:id="rId18"/>
    <p:sldId id="274" r:id="rId19"/>
    <p:sldId id="264" r:id="rId20"/>
    <p:sldId id="26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6/8/2021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6/8/2021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6/8/2021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6/8/2021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6/8/2021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6/8/2021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6/8/2021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6/8/2021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6/8/2021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a16="http://schemas.microsoft.com/office/drawing/2014/main" id="{66CE47D2-7169-4086-949B-70BA2BCD186F}"/>
              </a:ext>
            </a:extLst>
          </p:cNvPr>
          <p:cNvPicPr>
            <a:picLocks noChangeAspect="1"/>
          </p:cNvPicPr>
          <p:nvPr/>
        </p:nvPicPr>
        <p:blipFill rotWithShape="1">
          <a:blip r:embed="rId2"/>
          <a:srcRect t="10995" b="16190"/>
          <a:stretch/>
        </p:blipFill>
        <p:spPr>
          <a:xfrm>
            <a:off x="20" y="10"/>
            <a:ext cx="12191980" cy="6857990"/>
          </a:xfrm>
          <a:prstGeom prst="rect">
            <a:avLst/>
          </a:prstGeom>
        </p:spPr>
      </p:pic>
    </p:spTree>
    <p:extLst>
      <p:ext uri="{BB962C8B-B14F-4D97-AF65-F5344CB8AC3E}">
        <p14:creationId xmlns:p14="http://schemas.microsoft.com/office/powerpoint/2010/main" val="2916763964"/>
      </p:ext>
    </p:extLst>
  </p:cSld>
  <p:clrMapOvr>
    <a:masterClrMapping/>
  </p:clrMapOvr>
  <mc:AlternateContent xmlns:mc="http://schemas.openxmlformats.org/markup-compatibility/2006" xmlns:p14="http://schemas.microsoft.com/office/powerpoint/2010/main">
    <mc:Choice Requires="p14">
      <p:transition spd="slow" p14:dur="1500" advClick="0" advTm="10693"/>
    </mc:Choice>
    <mc:Fallback xmlns="">
      <p:transition spd="slow" advClick="0" advTm="1069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12A7510-F8EF-43CA-9A95-7EBE82B0A023}"/>
              </a:ext>
            </a:extLst>
          </p:cNvPr>
          <p:cNvGraphicFramePr>
            <a:graphicFrameLocks noChangeAspect="1"/>
          </p:cNvGraphicFramePr>
          <p:nvPr>
            <p:extLst>
              <p:ext uri="{D42A27DB-BD31-4B8C-83A1-F6EECF244321}">
                <p14:modId xmlns:p14="http://schemas.microsoft.com/office/powerpoint/2010/main" val="3025915062"/>
              </p:ext>
            </p:extLst>
          </p:nvPr>
        </p:nvGraphicFramePr>
        <p:xfrm>
          <a:off x="1931437" y="261257"/>
          <a:ext cx="8808098" cy="6195527"/>
        </p:xfrm>
        <a:graphic>
          <a:graphicData uri="http://schemas.openxmlformats.org/presentationml/2006/ole">
            <mc:AlternateContent xmlns:mc="http://schemas.openxmlformats.org/markup-compatibility/2006">
              <mc:Choice xmlns:v="urn:schemas-microsoft-com:vml" Requires="v">
                <p:oleObj name="Acrobat Document" r:id="rId2" imgW="5829120" imgH="7543680" progId="AcroExch.Document.DC">
                  <p:embed/>
                </p:oleObj>
              </mc:Choice>
              <mc:Fallback>
                <p:oleObj name="Acrobat Document" r:id="rId2" imgW="5829120" imgH="7543680" progId="AcroExch.Document.DC">
                  <p:embed/>
                  <p:pic>
                    <p:nvPicPr>
                      <p:cNvPr id="0" name=""/>
                      <p:cNvPicPr/>
                      <p:nvPr/>
                    </p:nvPicPr>
                    <p:blipFill>
                      <a:blip r:embed="rId3"/>
                      <a:stretch>
                        <a:fillRect/>
                      </a:stretch>
                    </p:blipFill>
                    <p:spPr>
                      <a:xfrm>
                        <a:off x="1931437" y="261257"/>
                        <a:ext cx="8808098" cy="6195527"/>
                      </a:xfrm>
                      <a:prstGeom prst="rect">
                        <a:avLst/>
                      </a:prstGeom>
                    </p:spPr>
                  </p:pic>
                </p:oleObj>
              </mc:Fallback>
            </mc:AlternateContent>
          </a:graphicData>
        </a:graphic>
      </p:graphicFrame>
    </p:spTree>
    <p:extLst>
      <p:ext uri="{BB962C8B-B14F-4D97-AF65-F5344CB8AC3E}">
        <p14:creationId xmlns:p14="http://schemas.microsoft.com/office/powerpoint/2010/main" val="230997348"/>
      </p:ext>
    </p:extLst>
  </p:cSld>
  <p:clrMapOvr>
    <a:masterClrMapping/>
  </p:clrMapOvr>
  <mc:AlternateContent xmlns:mc="http://schemas.openxmlformats.org/markup-compatibility/2006" xmlns:p14="http://schemas.microsoft.com/office/powerpoint/2010/main">
    <mc:Choice Requires="p14">
      <p:transition spd="slow" p14:dur="1500" advClick="0" advTm="41202"/>
    </mc:Choice>
    <mc:Fallback xmlns="">
      <p:transition spd="slow" advClick="0" advTm="4120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531382E-0404-4509-AE08-3B243103C8A8}"/>
              </a:ext>
            </a:extLst>
          </p:cNvPr>
          <p:cNvGraphicFramePr>
            <a:graphicFrameLocks noChangeAspect="1"/>
          </p:cNvGraphicFramePr>
          <p:nvPr>
            <p:extLst>
              <p:ext uri="{D42A27DB-BD31-4B8C-83A1-F6EECF244321}">
                <p14:modId xmlns:p14="http://schemas.microsoft.com/office/powerpoint/2010/main" val="1331820769"/>
              </p:ext>
            </p:extLst>
          </p:nvPr>
        </p:nvGraphicFramePr>
        <p:xfrm>
          <a:off x="1343608" y="279919"/>
          <a:ext cx="8798768" cy="6139542"/>
        </p:xfrm>
        <a:graphic>
          <a:graphicData uri="http://schemas.openxmlformats.org/presentationml/2006/ole">
            <mc:AlternateContent xmlns:mc="http://schemas.openxmlformats.org/markup-compatibility/2006">
              <mc:Choice xmlns:v="urn:schemas-microsoft-com:vml" Requires="v">
                <p:oleObj name="Acrobat Document" r:id="rId2" imgW="5829120" imgH="7543680" progId="AcroExch.Document.DC">
                  <p:embed/>
                </p:oleObj>
              </mc:Choice>
              <mc:Fallback>
                <p:oleObj name="Acrobat Document" r:id="rId2" imgW="5829120" imgH="7543680" progId="AcroExch.Document.DC">
                  <p:embed/>
                  <p:pic>
                    <p:nvPicPr>
                      <p:cNvPr id="0" name=""/>
                      <p:cNvPicPr/>
                      <p:nvPr/>
                    </p:nvPicPr>
                    <p:blipFill>
                      <a:blip r:embed="rId3"/>
                      <a:stretch>
                        <a:fillRect/>
                      </a:stretch>
                    </p:blipFill>
                    <p:spPr>
                      <a:xfrm>
                        <a:off x="1343608" y="279919"/>
                        <a:ext cx="8798768" cy="6139542"/>
                      </a:xfrm>
                      <a:prstGeom prst="rect">
                        <a:avLst/>
                      </a:prstGeom>
                    </p:spPr>
                  </p:pic>
                </p:oleObj>
              </mc:Fallback>
            </mc:AlternateContent>
          </a:graphicData>
        </a:graphic>
      </p:graphicFrame>
    </p:spTree>
    <p:extLst>
      <p:ext uri="{BB962C8B-B14F-4D97-AF65-F5344CB8AC3E}">
        <p14:creationId xmlns:p14="http://schemas.microsoft.com/office/powerpoint/2010/main" val="1365103360"/>
      </p:ext>
    </p:extLst>
  </p:cSld>
  <p:clrMapOvr>
    <a:masterClrMapping/>
  </p:clrMapOvr>
  <mc:AlternateContent xmlns:mc="http://schemas.openxmlformats.org/markup-compatibility/2006" xmlns:p14="http://schemas.microsoft.com/office/powerpoint/2010/main">
    <mc:Choice Requires="p14">
      <p:transition spd="slow" p14:dur="1500" advClick="0" advTm="40753"/>
    </mc:Choice>
    <mc:Fallback xmlns="">
      <p:transition spd="slow" advClick="0" advTm="4075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61B94D7-29D4-497B-AA13-99B95EE3F3A5}"/>
              </a:ext>
            </a:extLst>
          </p:cNvPr>
          <p:cNvGraphicFramePr>
            <a:graphicFrameLocks noChangeAspect="1"/>
          </p:cNvGraphicFramePr>
          <p:nvPr>
            <p:extLst>
              <p:ext uri="{D42A27DB-BD31-4B8C-83A1-F6EECF244321}">
                <p14:modId xmlns:p14="http://schemas.microsoft.com/office/powerpoint/2010/main" val="3110656599"/>
              </p:ext>
            </p:extLst>
          </p:nvPr>
        </p:nvGraphicFramePr>
        <p:xfrm>
          <a:off x="1362269" y="223935"/>
          <a:ext cx="9227976" cy="6391469"/>
        </p:xfrm>
        <a:graphic>
          <a:graphicData uri="http://schemas.openxmlformats.org/presentationml/2006/ole">
            <mc:AlternateContent xmlns:mc="http://schemas.openxmlformats.org/markup-compatibility/2006">
              <mc:Choice xmlns:v="urn:schemas-microsoft-com:vml" Requires="v">
                <p:oleObj name="Acrobat Document" r:id="rId2" imgW="5829120" imgH="7543680" progId="AcroExch.Document.DC">
                  <p:embed/>
                </p:oleObj>
              </mc:Choice>
              <mc:Fallback>
                <p:oleObj name="Acrobat Document" r:id="rId2" imgW="5829120" imgH="7543680" progId="AcroExch.Document.DC">
                  <p:embed/>
                  <p:pic>
                    <p:nvPicPr>
                      <p:cNvPr id="0" name=""/>
                      <p:cNvPicPr/>
                      <p:nvPr/>
                    </p:nvPicPr>
                    <p:blipFill>
                      <a:blip r:embed="rId3"/>
                      <a:stretch>
                        <a:fillRect/>
                      </a:stretch>
                    </p:blipFill>
                    <p:spPr>
                      <a:xfrm>
                        <a:off x="1362269" y="223935"/>
                        <a:ext cx="9227976" cy="6391469"/>
                      </a:xfrm>
                      <a:prstGeom prst="rect">
                        <a:avLst/>
                      </a:prstGeom>
                    </p:spPr>
                  </p:pic>
                </p:oleObj>
              </mc:Fallback>
            </mc:AlternateContent>
          </a:graphicData>
        </a:graphic>
      </p:graphicFrame>
    </p:spTree>
    <p:extLst>
      <p:ext uri="{BB962C8B-B14F-4D97-AF65-F5344CB8AC3E}">
        <p14:creationId xmlns:p14="http://schemas.microsoft.com/office/powerpoint/2010/main" val="2892511257"/>
      </p:ext>
    </p:extLst>
  </p:cSld>
  <p:clrMapOvr>
    <a:masterClrMapping/>
  </p:clrMapOvr>
  <mc:AlternateContent xmlns:mc="http://schemas.openxmlformats.org/markup-compatibility/2006" xmlns:p14="http://schemas.microsoft.com/office/powerpoint/2010/main">
    <mc:Choice Requires="p14">
      <p:transition spd="slow" p14:dur="1500" advClick="0" advTm="35936"/>
    </mc:Choice>
    <mc:Fallback xmlns="">
      <p:transition spd="slow" advClick="0" advTm="3593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46DD86DA-5B68-4DC3-9D5D-BE132E0149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710" b="1529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96706"/>
      </p:ext>
    </p:extLst>
  </p:cSld>
  <p:clrMapOvr>
    <a:masterClrMapping/>
  </p:clrMapOvr>
  <mc:AlternateContent xmlns:mc="http://schemas.openxmlformats.org/markup-compatibility/2006" xmlns:p14="http://schemas.microsoft.com/office/powerpoint/2010/main">
    <mc:Choice Requires="p14">
      <p:transition spd="slow" p14:dur="1500" advClick="0" advTm="21023"/>
    </mc:Choice>
    <mc:Fallback xmlns="">
      <p:transition spd="slow" advClick="0" advTm="2102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04" name="Freeform 6">
            <a:extLst>
              <a:ext uri="{FF2B5EF4-FFF2-40B4-BE49-F238E27FC236}">
                <a16:creationId xmlns:a16="http://schemas.microsoft.com/office/drawing/2014/main" id="{1FCF5244-C62C-4E27-B395-14F26DFB1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4105" name="Rectangle 140">
            <a:extLst>
              <a:ext uri="{FF2B5EF4-FFF2-40B4-BE49-F238E27FC236}">
                <a16:creationId xmlns:a16="http://schemas.microsoft.com/office/drawing/2014/main" id="{E158B155-2870-4844-B295-BF04F3849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6" name="Freeform 23">
            <a:extLst>
              <a:ext uri="{FF2B5EF4-FFF2-40B4-BE49-F238E27FC236}">
                <a16:creationId xmlns:a16="http://schemas.microsoft.com/office/drawing/2014/main" id="{8EC6859F-6DE0-454C-AF7C-3CEC5E541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9CE7EBD-9773-4629-8DBF-088DD2F2BDD2}"/>
              </a:ext>
            </a:extLst>
          </p:cNvPr>
          <p:cNvSpPr>
            <a:spLocks noGrp="1"/>
          </p:cNvSpPr>
          <p:nvPr>
            <p:ph type="title"/>
          </p:nvPr>
        </p:nvSpPr>
        <p:spPr>
          <a:xfrm>
            <a:off x="121920" y="447188"/>
            <a:ext cx="4101165" cy="1559412"/>
          </a:xfrm>
        </p:spPr>
        <p:txBody>
          <a:bodyPr vert="horz" lIns="91440" tIns="45720" rIns="91440" bIns="45720" rtlCol="0" anchor="b">
            <a:normAutofit/>
          </a:bodyPr>
          <a:lstStyle/>
          <a:p>
            <a:pPr algn="ctr"/>
            <a:r>
              <a:rPr lang="en-US" sz="4800" dirty="0"/>
              <a:t>Drug Free Workplace</a:t>
            </a:r>
          </a:p>
        </p:txBody>
      </p:sp>
      <p:sp>
        <p:nvSpPr>
          <p:cNvPr id="6" name="Content Placeholder 5">
            <a:extLst>
              <a:ext uri="{FF2B5EF4-FFF2-40B4-BE49-F238E27FC236}">
                <a16:creationId xmlns:a16="http://schemas.microsoft.com/office/drawing/2014/main" id="{8A981A1D-8C6D-4417-8412-B5B6799CEB9A}"/>
              </a:ext>
            </a:extLst>
          </p:cNvPr>
          <p:cNvSpPr>
            <a:spLocks noGrp="1"/>
          </p:cNvSpPr>
          <p:nvPr>
            <p:ph sz="half" idx="1"/>
          </p:nvPr>
        </p:nvSpPr>
        <p:spPr>
          <a:xfrm>
            <a:off x="60960" y="2185988"/>
            <a:ext cx="4362264" cy="3859212"/>
          </a:xfrm>
        </p:spPr>
        <p:txBody>
          <a:bodyPr vert="horz" lIns="91440" tIns="45720" rIns="91440" bIns="45720" rtlCol="0" anchor="ctr">
            <a:normAutofit/>
          </a:bodyPr>
          <a:lstStyle/>
          <a:p>
            <a:pPr marL="0" indent="0" algn="ctr">
              <a:buNone/>
            </a:pP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Use of alcohol and drugs on the job is strictly prohibited and will be grounds for dismissal.  Pre-employment drug testing is required for some positions.      </a:t>
            </a:r>
          </a:p>
          <a:p>
            <a:pPr marL="0" indent="0" algn="ctr">
              <a:buNone/>
            </a:pP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We reserve the right to require drug testing for any reason including testing after an             on the job accident</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sz="1600" dirty="0"/>
          </a:p>
        </p:txBody>
      </p:sp>
      <p:sp>
        <p:nvSpPr>
          <p:cNvPr id="4107" name="Rounded Rectangle 17">
            <a:extLst>
              <a:ext uri="{FF2B5EF4-FFF2-40B4-BE49-F238E27FC236}">
                <a16:creationId xmlns:a16="http://schemas.microsoft.com/office/drawing/2014/main" id="{B54A185E-16AF-4E1A-9E7F-1414E2A34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descr="Drug Free Workplace Poster">
            <a:extLst>
              <a:ext uri="{FF2B5EF4-FFF2-40B4-BE49-F238E27FC236}">
                <a16:creationId xmlns:a16="http://schemas.microsoft.com/office/drawing/2014/main" id="{04E9710B-AAE4-4349-B9F1-B495559590A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53444" y="954115"/>
            <a:ext cx="6269591" cy="494524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6944F248-1B87-4AEA-AE4A-A601CED2899A}"/>
              </a:ext>
            </a:extLst>
          </p:cNvPr>
          <p:cNvSpPr>
            <a:spLocks noGrp="1"/>
          </p:cNvSpPr>
          <p:nvPr>
            <p:ph sz="half" idx="2"/>
          </p:nvPr>
        </p:nvSpPr>
        <p:spPr>
          <a:xfrm>
            <a:off x="11336279" y="2222287"/>
            <a:ext cx="45719" cy="3638764"/>
          </a:xfrm>
        </p:spPr>
        <p:txBody>
          <a:bodyPr/>
          <a:lstStyle/>
          <a:p>
            <a:endParaRPr lang="en-US" dirty="0"/>
          </a:p>
        </p:txBody>
      </p:sp>
    </p:spTree>
    <p:extLst>
      <p:ext uri="{BB962C8B-B14F-4D97-AF65-F5344CB8AC3E}">
        <p14:creationId xmlns:p14="http://schemas.microsoft.com/office/powerpoint/2010/main" val="3680399306"/>
      </p:ext>
    </p:extLst>
  </p:cSld>
  <p:clrMapOvr>
    <a:masterClrMapping/>
  </p:clrMapOvr>
  <mc:AlternateContent xmlns:mc="http://schemas.openxmlformats.org/markup-compatibility/2006" xmlns:p14="http://schemas.microsoft.com/office/powerpoint/2010/main">
    <mc:Choice Requires="p14">
      <p:transition spd="slow" p14:dur="1500" advClick="0" advTm="20992"/>
    </mc:Choice>
    <mc:Fallback xmlns="">
      <p:transition spd="slow" advClick="0" advTm="2099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E75D15-CF17-4901-A858-1470ED659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DB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DF323B8-8C06-4F56-BB4B-B8857128A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E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CA61FB3D-D105-4156-8E24-842E0A02B92C}"/>
              </a:ext>
            </a:extLst>
          </p:cNvPr>
          <p:cNvPicPr>
            <a:picLocks noChangeAspect="1"/>
          </p:cNvPicPr>
          <p:nvPr/>
        </p:nvPicPr>
        <p:blipFill>
          <a:blip r:embed="rId2"/>
          <a:stretch>
            <a:fillRect/>
          </a:stretch>
        </p:blipFill>
        <p:spPr>
          <a:xfrm>
            <a:off x="2192694" y="625150"/>
            <a:ext cx="7735077" cy="5598367"/>
          </a:xfrm>
          <a:prstGeom prst="rect">
            <a:avLst/>
          </a:prstGeom>
        </p:spPr>
      </p:pic>
    </p:spTree>
    <p:extLst>
      <p:ext uri="{BB962C8B-B14F-4D97-AF65-F5344CB8AC3E}">
        <p14:creationId xmlns:p14="http://schemas.microsoft.com/office/powerpoint/2010/main" val="2462304826"/>
      </p:ext>
    </p:extLst>
  </p:cSld>
  <p:clrMapOvr>
    <a:masterClrMapping/>
  </p:clrMapOvr>
  <mc:AlternateContent xmlns:mc="http://schemas.openxmlformats.org/markup-compatibility/2006" xmlns:p14="http://schemas.microsoft.com/office/powerpoint/2010/main">
    <mc:Choice Requires="p14">
      <p:transition spd="slow" p14:dur="1500" advClick="0" advTm="11291"/>
    </mc:Choice>
    <mc:Fallback xmlns="">
      <p:transition spd="slow" advClick="0" advTm="1129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18">
            <a:extLst>
              <a:ext uri="{FF2B5EF4-FFF2-40B4-BE49-F238E27FC236}">
                <a16:creationId xmlns:a16="http://schemas.microsoft.com/office/drawing/2014/main" id="{C60D8E68-3C34-4C0E-AD3E-80B283FF3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E98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D782DDFA-1C70-49D3-8F55-0900BE841A05}"/>
              </a:ext>
            </a:extLst>
          </p:cNvPr>
          <p:cNvPicPr>
            <a:picLocks noChangeAspect="1"/>
          </p:cNvPicPr>
          <p:nvPr/>
        </p:nvPicPr>
        <p:blipFill>
          <a:blip r:embed="rId2"/>
          <a:stretch>
            <a:fillRect/>
          </a:stretch>
        </p:blipFill>
        <p:spPr>
          <a:xfrm>
            <a:off x="1101012" y="765109"/>
            <a:ext cx="9853127" cy="5449423"/>
          </a:xfrm>
          <a:prstGeom prst="rect">
            <a:avLst/>
          </a:prstGeom>
        </p:spPr>
      </p:pic>
      <p:sp>
        <p:nvSpPr>
          <p:cNvPr id="24" name="Rounded Rectangle 14">
            <a:extLst>
              <a:ext uri="{FF2B5EF4-FFF2-40B4-BE49-F238E27FC236}">
                <a16:creationId xmlns:a16="http://schemas.microsoft.com/office/drawing/2014/main" id="{7188AEC5-C3B6-4F84-960F-0246A53F7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643467"/>
            <a:ext cx="10917814" cy="5571066"/>
          </a:xfrm>
          <a:prstGeom prst="roundRect">
            <a:avLst>
              <a:gd name="adj" fmla="val 3513"/>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872448"/>
      </p:ext>
    </p:extLst>
  </p:cSld>
  <p:clrMapOvr>
    <a:masterClrMapping/>
  </p:clrMapOvr>
  <mc:AlternateContent xmlns:mc="http://schemas.openxmlformats.org/markup-compatibility/2006" xmlns:p14="http://schemas.microsoft.com/office/powerpoint/2010/main">
    <mc:Choice Requires="p14">
      <p:transition spd="slow" p14:dur="1500" advClick="0" advTm="15849"/>
    </mc:Choice>
    <mc:Fallback xmlns="">
      <p:transition spd="slow" advClick="0" advTm="1584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F51642C-24A7-4BA2-A05F-F315AF4AA907}"/>
              </a:ext>
            </a:extLst>
          </p:cNvPr>
          <p:cNvSpPr>
            <a:spLocks noGrp="1"/>
          </p:cNvSpPr>
          <p:nvPr>
            <p:ph type="title"/>
          </p:nvPr>
        </p:nvSpPr>
        <p:spPr>
          <a:xfrm>
            <a:off x="479506" y="1657349"/>
            <a:ext cx="3444211" cy="3315867"/>
          </a:xfrm>
        </p:spPr>
        <p:txBody>
          <a:bodyPr vert="horz" lIns="91440" tIns="45720" rIns="91440" bIns="45720" rtlCol="0" anchor="t">
            <a:normAutofit/>
          </a:bodyPr>
          <a:lstStyle/>
          <a:p>
            <a:r>
              <a:rPr lang="en-US" sz="6000" dirty="0"/>
              <a:t>WE’RE</a:t>
            </a:r>
            <a:br>
              <a:rPr lang="en-US" sz="6000" dirty="0"/>
            </a:br>
            <a:r>
              <a:rPr lang="en-US" sz="6000" dirty="0"/>
              <a:t>ALWAYS HIRING!! </a:t>
            </a:r>
          </a:p>
        </p:txBody>
      </p:sp>
      <p:pic>
        <p:nvPicPr>
          <p:cNvPr id="10" name="Content Placeholder 9" descr="Diagram&#10;&#10;Description automatically generated">
            <a:extLst>
              <a:ext uri="{FF2B5EF4-FFF2-40B4-BE49-F238E27FC236}">
                <a16:creationId xmlns:a16="http://schemas.microsoft.com/office/drawing/2014/main" id="{EB395243-FEDC-4060-823E-696E1F292E2A}"/>
              </a:ext>
            </a:extLst>
          </p:cNvPr>
          <p:cNvPicPr>
            <a:picLocks noGrp="1" noChangeAspect="1"/>
          </p:cNvPicPr>
          <p:nvPr>
            <p:ph sz="half" idx="1"/>
          </p:nvPr>
        </p:nvPicPr>
        <p:blipFill>
          <a:blip r:embed="rId3"/>
          <a:stretch>
            <a:fillRect/>
          </a:stretch>
        </p:blipFill>
        <p:spPr>
          <a:xfrm>
            <a:off x="5280472" y="921375"/>
            <a:ext cx="6268062" cy="4842077"/>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7517279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Click="0" advTm="14962"/>
    </mc:Choice>
    <mc:Fallback xmlns="">
      <p:transition spd="slow" advClick="0" advTm="1496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FC44A1-9EB7-4216-9DF7-B88E28A58076}"/>
              </a:ext>
            </a:extLst>
          </p:cNvPr>
          <p:cNvPicPr>
            <a:picLocks noChangeAspect="1"/>
          </p:cNvPicPr>
          <p:nvPr/>
        </p:nvPicPr>
        <p:blipFill>
          <a:blip r:embed="rId2"/>
          <a:stretch>
            <a:fillRect/>
          </a:stretch>
        </p:blipFill>
        <p:spPr>
          <a:xfrm>
            <a:off x="643812" y="354563"/>
            <a:ext cx="11000792" cy="6186195"/>
          </a:xfrm>
          <a:prstGeom prst="rect">
            <a:avLst/>
          </a:prstGeom>
        </p:spPr>
      </p:pic>
    </p:spTree>
    <p:extLst>
      <p:ext uri="{BB962C8B-B14F-4D97-AF65-F5344CB8AC3E}">
        <p14:creationId xmlns:p14="http://schemas.microsoft.com/office/powerpoint/2010/main" val="402853860"/>
      </p:ext>
    </p:extLst>
  </p:cSld>
  <p:clrMapOvr>
    <a:masterClrMapping/>
  </p:clrMapOvr>
  <mc:AlternateContent xmlns:mc="http://schemas.openxmlformats.org/markup-compatibility/2006" xmlns:p14="http://schemas.microsoft.com/office/powerpoint/2010/main">
    <mc:Choice Requires="p14">
      <p:transition spd="slow" p14:dur="1500" advClick="0" advTm="11172"/>
    </mc:Choice>
    <mc:Fallback xmlns="">
      <p:transition spd="slow" advClick="0" advTm="1117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732012F0-A79F-4166-AAFD-796C07F49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886" y="-3175"/>
            <a:ext cx="12192000" cy="6229804"/>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FFFFFF"/>
          </a:solid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3" name="Picture 2" descr="Text&#10;&#10;Description automatically generated">
            <a:extLst>
              <a:ext uri="{FF2B5EF4-FFF2-40B4-BE49-F238E27FC236}">
                <a16:creationId xmlns:a16="http://schemas.microsoft.com/office/drawing/2014/main" id="{3CB27693-3009-4C9E-9056-AC6098DA9976}"/>
              </a:ext>
            </a:extLst>
          </p:cNvPr>
          <p:cNvPicPr>
            <a:picLocks noChangeAspect="1"/>
          </p:cNvPicPr>
          <p:nvPr/>
        </p:nvPicPr>
        <p:blipFill>
          <a:blip r:embed="rId2"/>
          <a:stretch>
            <a:fillRect/>
          </a:stretch>
        </p:blipFill>
        <p:spPr>
          <a:xfrm>
            <a:off x="1231641" y="1"/>
            <a:ext cx="9479902" cy="5887616"/>
          </a:xfrm>
          <a:prstGeom prst="rect">
            <a:avLst/>
          </a:prstGeom>
        </p:spPr>
      </p:pic>
    </p:spTree>
    <p:extLst>
      <p:ext uri="{BB962C8B-B14F-4D97-AF65-F5344CB8AC3E}">
        <p14:creationId xmlns:p14="http://schemas.microsoft.com/office/powerpoint/2010/main" val="3281542666"/>
      </p:ext>
    </p:extLst>
  </p:cSld>
  <p:clrMapOvr>
    <a:masterClrMapping/>
  </p:clrMapOvr>
  <mc:AlternateContent xmlns:mc="http://schemas.openxmlformats.org/markup-compatibility/2006" xmlns:p14="http://schemas.microsoft.com/office/powerpoint/2010/main">
    <mc:Choice Requires="p14">
      <p:transition spd="slow" p14:dur="1500" advClick="0" advTm="12528"/>
    </mc:Choice>
    <mc:Fallback xmlns="">
      <p:transition spd="slow" advClick="0" advTm="1252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3DE29-C804-4AA2-A7BD-055C082E4738}"/>
              </a:ext>
            </a:extLst>
          </p:cNvPr>
          <p:cNvSpPr>
            <a:spLocks noGrp="1"/>
          </p:cNvSpPr>
          <p:nvPr>
            <p:ph type="ctrTitle"/>
          </p:nvPr>
        </p:nvSpPr>
        <p:spPr/>
        <p:txBody>
          <a:bodyPr/>
          <a:lstStyle/>
          <a:p>
            <a:r>
              <a:rPr lang="en-US" dirty="0"/>
              <a:t>Welcome to </a:t>
            </a:r>
            <a:br>
              <a:rPr lang="en-US" dirty="0"/>
            </a:br>
            <a:r>
              <a:rPr lang="en-US" dirty="0"/>
              <a:t>JQ Staffing Services</a:t>
            </a:r>
          </a:p>
        </p:txBody>
      </p:sp>
      <p:sp>
        <p:nvSpPr>
          <p:cNvPr id="3" name="Subtitle 2">
            <a:extLst>
              <a:ext uri="{FF2B5EF4-FFF2-40B4-BE49-F238E27FC236}">
                <a16:creationId xmlns:a16="http://schemas.microsoft.com/office/drawing/2014/main" id="{A8ADE394-50FC-47CA-AA22-440574A16C25}"/>
              </a:ext>
            </a:extLst>
          </p:cNvPr>
          <p:cNvSpPr>
            <a:spLocks noGrp="1"/>
          </p:cNvSpPr>
          <p:nvPr>
            <p:ph type="subTitle" idx="1"/>
          </p:nvPr>
        </p:nvSpPr>
        <p:spPr/>
        <p:txBody>
          <a:bodyPr>
            <a:normAutofit fontScale="92500" lnSpcReduction="20000"/>
          </a:bodyPr>
          <a:lstStyle/>
          <a:p>
            <a:pPr marL="0" marR="0">
              <a:spcBef>
                <a:spcPts val="0"/>
              </a:spcBef>
              <a:spcAft>
                <a:spcPts val="0"/>
              </a:spcAft>
            </a:pPr>
            <a:r>
              <a:rPr lang="en-US" sz="2800" b="1" i="1" dirty="0">
                <a:effectLst/>
                <a:latin typeface="Times New Roman" panose="02020603050405020304" pitchFamily="18" charset="0"/>
                <a:ea typeface="MS Mincho" panose="02020609040205080304" pitchFamily="49" charset="-128"/>
                <a:cs typeface="Times New Roman" panose="02020603050405020304" pitchFamily="18" charset="0"/>
              </a:rPr>
              <a:t>Policies &amp; Procedures       Safety Practices</a:t>
            </a:r>
            <a:endParaRPr lang="en-US" sz="2800" b="1"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3885863422"/>
      </p:ext>
    </p:extLst>
  </p:cSld>
  <p:clrMapOvr>
    <a:masterClrMapping/>
  </p:clrMapOvr>
  <mc:AlternateContent xmlns:mc="http://schemas.openxmlformats.org/markup-compatibility/2006" xmlns:p14="http://schemas.microsoft.com/office/powerpoint/2010/main">
    <mc:Choice Requires="p14">
      <p:transition spd="slow" p14:dur="1500" advClick="0" advTm="11672"/>
    </mc:Choice>
    <mc:Fallback xmlns="">
      <p:transition spd="slow" advClick="0" advTm="1167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6">
            <a:extLst>
              <a:ext uri="{FF2B5EF4-FFF2-40B4-BE49-F238E27FC236}">
                <a16:creationId xmlns:a16="http://schemas.microsoft.com/office/drawing/2014/main" id="{E7597382-59B5-427B-9E49-55383F0A5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6229804"/>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5" name="Rounded Rectangle 16">
            <a:extLst>
              <a:ext uri="{FF2B5EF4-FFF2-40B4-BE49-F238E27FC236}">
                <a16:creationId xmlns:a16="http://schemas.microsoft.com/office/drawing/2014/main" id="{26471DC7-FA6E-40EF-A167-93BB0BCE1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6"/>
            <a:ext cx="10905066" cy="4592561"/>
          </a:xfrm>
          <a:prstGeom prst="roundRect">
            <a:avLst>
              <a:gd name="adj" fmla="val 3513"/>
            </a:avLst>
          </a:prstGeom>
          <a:solidFill>
            <a:schemeClr val="tx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B44FE4E9-08BE-4F58-9079-8E4BDDE2BFE3}"/>
              </a:ext>
            </a:extLst>
          </p:cNvPr>
          <p:cNvPicPr>
            <a:picLocks noChangeAspect="1"/>
          </p:cNvPicPr>
          <p:nvPr/>
        </p:nvPicPr>
        <p:blipFill>
          <a:blip r:embed="rId2"/>
          <a:stretch>
            <a:fillRect/>
          </a:stretch>
        </p:blipFill>
        <p:spPr>
          <a:xfrm>
            <a:off x="2778034" y="864494"/>
            <a:ext cx="6261463" cy="3969386"/>
          </a:xfrm>
          <a:prstGeom prst="rect">
            <a:avLst/>
          </a:prstGeom>
        </p:spPr>
      </p:pic>
    </p:spTree>
    <p:extLst>
      <p:ext uri="{BB962C8B-B14F-4D97-AF65-F5344CB8AC3E}">
        <p14:creationId xmlns:p14="http://schemas.microsoft.com/office/powerpoint/2010/main" val="2999505729"/>
      </p:ext>
    </p:extLst>
  </p:cSld>
  <p:clrMapOvr>
    <a:masterClrMapping/>
  </p:clrMapOvr>
  <mc:AlternateContent xmlns:mc="http://schemas.openxmlformats.org/markup-compatibility/2006" xmlns:p14="http://schemas.microsoft.com/office/powerpoint/2010/main">
    <mc:Choice Requires="p14">
      <p:transition spd="slow" p14:dur="1500" advClick="0" advTm="11127"/>
    </mc:Choice>
    <mc:Fallback xmlns="">
      <p:transition spd="slow" advClick="0" advTm="1112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41CFB-F3C8-4290-90D8-6A8FB3E7B1FD}"/>
              </a:ext>
            </a:extLst>
          </p:cNvPr>
          <p:cNvSpPr>
            <a:spLocks noGrp="1"/>
          </p:cNvSpPr>
          <p:nvPr>
            <p:ph type="title"/>
          </p:nvPr>
        </p:nvSpPr>
        <p:spPr>
          <a:xfrm>
            <a:off x="330927" y="235131"/>
            <a:ext cx="11199222" cy="1105989"/>
          </a:xfrm>
        </p:spPr>
        <p:txBody>
          <a:bodyPr/>
          <a:lstStyle/>
          <a:p>
            <a:pPr algn="ctr"/>
            <a:r>
              <a:rPr lang="en-US" sz="4400" dirty="0"/>
              <a:t>WORKING FOR JQ STAFFING SERVICES</a:t>
            </a:r>
          </a:p>
        </p:txBody>
      </p:sp>
      <p:sp>
        <p:nvSpPr>
          <p:cNvPr id="3" name="TextBox 2">
            <a:extLst>
              <a:ext uri="{FF2B5EF4-FFF2-40B4-BE49-F238E27FC236}">
                <a16:creationId xmlns:a16="http://schemas.microsoft.com/office/drawing/2014/main" id="{694B3EFE-6DBD-4779-A1CA-3756DB1DF939}"/>
              </a:ext>
            </a:extLst>
          </p:cNvPr>
          <p:cNvSpPr txBox="1"/>
          <p:nvPr/>
        </p:nvSpPr>
        <p:spPr>
          <a:xfrm>
            <a:off x="452847" y="2194560"/>
            <a:ext cx="11199222" cy="3539430"/>
          </a:xfrm>
          <a:prstGeom prst="rect">
            <a:avLst/>
          </a:prstGeom>
          <a:noFill/>
        </p:spPr>
        <p:txBody>
          <a:bodyPr wrap="square" rtlCol="0">
            <a:spAutoFit/>
          </a:bodyPr>
          <a:lstStyle/>
          <a:p>
            <a:pPr marL="0" marR="0" algn="ctr">
              <a:spcBef>
                <a:spcPts val="0"/>
              </a:spcBef>
              <a:spcAft>
                <a:spcPts val="0"/>
              </a:spcAf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JQ Staffing Services is not an employment agency,  </a:t>
            </a:r>
          </a:p>
          <a:p>
            <a:pPr marL="0" marR="0" algn="ctr">
              <a:spcBef>
                <a:spcPts val="0"/>
              </a:spcBef>
              <a:spcAft>
                <a:spcPts val="0"/>
              </a:spcAf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there is no fee to you for our services.  </a:t>
            </a:r>
          </a:p>
          <a:p>
            <a:pPr marL="0" marR="0" algn="ctr">
              <a:spcBef>
                <a:spcPts val="0"/>
              </a:spcBef>
              <a:spcAft>
                <a:spcPts val="0"/>
              </a:spcAf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We have placed thousands of job seekers in positions.  </a:t>
            </a:r>
          </a:p>
          <a:p>
            <a:pPr marL="0" marR="0">
              <a:spcBef>
                <a:spcPts val="0"/>
              </a:spcBef>
              <a:spcAft>
                <a:spcPts val="0"/>
              </a:spcAft>
            </a:pPr>
            <a:endParaRPr lang="en-US" sz="28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gn="ctr">
              <a:spcBef>
                <a:spcPts val="0"/>
              </a:spcBef>
              <a:spcAft>
                <a:spcPts val="0"/>
              </a:spcAf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We specialized in all aspects of Warehouse Production; including Administration, Clerical, Shipping &amp; Receiving, Forklift Operating.           JQ Staffing Services also specializes in Event Staffing and Hotel &amp; Hospitality Staffing. We have placed thousands of job seekers in positions. </a:t>
            </a: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TextBox 3">
            <a:extLst>
              <a:ext uri="{FF2B5EF4-FFF2-40B4-BE49-F238E27FC236}">
                <a16:creationId xmlns:a16="http://schemas.microsoft.com/office/drawing/2014/main" id="{F69C6528-E196-4A24-8E4E-81F02816E68A}"/>
              </a:ext>
            </a:extLst>
          </p:cNvPr>
          <p:cNvSpPr txBox="1"/>
          <p:nvPr/>
        </p:nvSpPr>
        <p:spPr>
          <a:xfrm>
            <a:off x="1715589" y="6383383"/>
            <a:ext cx="8569233" cy="369332"/>
          </a:xfrm>
          <a:prstGeom prst="rect">
            <a:avLst/>
          </a:prstGeom>
          <a:noFill/>
        </p:spPr>
        <p:txBody>
          <a:bodyPr wrap="square" rtlCol="0">
            <a:spAutoFit/>
          </a:bodyPr>
          <a:lstStyle/>
          <a:p>
            <a:r>
              <a:rPr lang="en-US" dirty="0"/>
              <a:t>              TEMPORARY               TEMP TO HIRE                              DIRECT HIRE</a:t>
            </a:r>
          </a:p>
        </p:txBody>
      </p:sp>
    </p:spTree>
    <p:extLst>
      <p:ext uri="{BB962C8B-B14F-4D97-AF65-F5344CB8AC3E}">
        <p14:creationId xmlns:p14="http://schemas.microsoft.com/office/powerpoint/2010/main" val="2956384354"/>
      </p:ext>
    </p:extLst>
  </p:cSld>
  <p:clrMapOvr>
    <a:masterClrMapping/>
  </p:clrMapOvr>
  <mc:AlternateContent xmlns:mc="http://schemas.openxmlformats.org/markup-compatibility/2006" xmlns:p14="http://schemas.microsoft.com/office/powerpoint/2010/main">
    <mc:Choice Requires="p14">
      <p:transition spd="slow" p14:dur="1500" advClick="0" advTm="26514"/>
    </mc:Choice>
    <mc:Fallback xmlns="">
      <p:transition spd="slow" advClick="0" advTm="2651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6" name="Picture 6" descr="Warehouse Resume Examples And Tips">
            <a:extLst>
              <a:ext uri="{FF2B5EF4-FFF2-40B4-BE49-F238E27FC236}">
                <a16:creationId xmlns:a16="http://schemas.microsoft.com/office/drawing/2014/main" id="{D3439F09-2D17-4C97-9D31-1BF0EABA65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470" r="-2" b="6572"/>
          <a:stretch/>
        </p:blipFill>
        <p:spPr bwMode="auto">
          <a:xfrm>
            <a:off x="321730" y="321732"/>
            <a:ext cx="5674897" cy="301740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uccessfully Recruit Manufacturing Workers with a Strong ...">
            <a:extLst>
              <a:ext uri="{FF2B5EF4-FFF2-40B4-BE49-F238E27FC236}">
                <a16:creationId xmlns:a16="http://schemas.microsoft.com/office/drawing/2014/main" id="{3C6DD813-ED0E-47B9-A45E-86572034B7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13" r="-2" b="24433"/>
          <a:stretch/>
        </p:blipFill>
        <p:spPr bwMode="auto">
          <a:xfrm>
            <a:off x="321730" y="3510853"/>
            <a:ext cx="5674897" cy="278995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10 Ways to Set up Warehouse Workers for Success">
            <a:extLst>
              <a:ext uri="{FF2B5EF4-FFF2-40B4-BE49-F238E27FC236}">
                <a16:creationId xmlns:a16="http://schemas.microsoft.com/office/drawing/2014/main" id="{4FA83916-771C-4CDB-B45D-477A34ED72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137" r="23290" b="1"/>
          <a:stretch/>
        </p:blipFill>
        <p:spPr bwMode="auto">
          <a:xfrm>
            <a:off x="6195373" y="321733"/>
            <a:ext cx="5674897" cy="597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36910"/>
      </p:ext>
    </p:extLst>
  </p:cSld>
  <p:clrMapOvr>
    <a:masterClrMapping/>
  </p:clrMapOvr>
  <mc:AlternateContent xmlns:mc="http://schemas.openxmlformats.org/markup-compatibility/2006" xmlns:p14="http://schemas.microsoft.com/office/powerpoint/2010/main">
    <mc:Choice Requires="p14">
      <p:transition spd="slow" p14:dur="1500" advClick="0" advTm="10438"/>
    </mc:Choice>
    <mc:Fallback xmlns="">
      <p:transition spd="slow" advClick="0" advTm="1043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8EB24D8-B586-4DF3-BBE6-B9BA6D380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6146" name="Picture 2" descr="SK Food Group Opens State-of-The Art Manufacturing ...">
            <a:extLst>
              <a:ext uri="{FF2B5EF4-FFF2-40B4-BE49-F238E27FC236}">
                <a16:creationId xmlns:a16="http://schemas.microsoft.com/office/drawing/2014/main" id="{95325024-5321-43E4-A677-093A29CC43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447" r="18496" b="-2"/>
          <a:stretch/>
        </p:blipFill>
        <p:spPr bwMode="auto">
          <a:xfrm>
            <a:off x="643467" y="643467"/>
            <a:ext cx="4010828" cy="557106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he Winnipeg Free Press Store">
            <a:extLst>
              <a:ext uri="{FF2B5EF4-FFF2-40B4-BE49-F238E27FC236}">
                <a16:creationId xmlns:a16="http://schemas.microsoft.com/office/drawing/2014/main" id="{0F825AEA-5566-4ED5-98AF-F1382032B6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76" r="12760" b="1"/>
          <a:stretch/>
        </p:blipFill>
        <p:spPr bwMode="auto">
          <a:xfrm>
            <a:off x="4815957" y="643467"/>
            <a:ext cx="6732575"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746016"/>
      </p:ext>
    </p:extLst>
  </p:cSld>
  <p:clrMapOvr>
    <a:masterClrMapping/>
  </p:clrMapOvr>
  <mc:AlternateContent xmlns:mc="http://schemas.openxmlformats.org/markup-compatibility/2006" xmlns:p14="http://schemas.microsoft.com/office/powerpoint/2010/main">
    <mc:Choice Requires="p14">
      <p:transition spd="slow" p14:dur="1500" advClick="0" advTm="11296"/>
    </mc:Choice>
    <mc:Fallback xmlns="">
      <p:transition spd="slow" advClick="0" advTm="1129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E75D15-CF17-4901-A858-1470ED659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2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DF323B8-8C06-4F56-BB4B-B8857128A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9BE5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What Happens to Your Ears When Exposed to High Noise ...">
            <a:extLst>
              <a:ext uri="{FF2B5EF4-FFF2-40B4-BE49-F238E27FC236}">
                <a16:creationId xmlns:a16="http://schemas.microsoft.com/office/drawing/2014/main" id="{C7702B41-D0C7-4EA0-B76E-9EC1D20CA64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6041" y="981819"/>
            <a:ext cx="10639918" cy="4894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47728"/>
      </p:ext>
    </p:extLst>
  </p:cSld>
  <p:clrMapOvr>
    <a:masterClrMapping/>
  </p:clrMapOvr>
  <mc:AlternateContent xmlns:mc="http://schemas.openxmlformats.org/markup-compatibility/2006" xmlns:p14="http://schemas.microsoft.com/office/powerpoint/2010/main">
    <mc:Choice Requires="p14">
      <p:transition spd="slow" p14:dur="1500" advClick="0" advTm="10331"/>
    </mc:Choice>
    <mc:Fallback xmlns="">
      <p:transition spd="slow" advClick="0" advTm="1033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B519-38B9-4AB2-842E-1E4E504407E9}"/>
              </a:ext>
            </a:extLst>
          </p:cNvPr>
          <p:cNvSpPr>
            <a:spLocks noGrp="1"/>
          </p:cNvSpPr>
          <p:nvPr>
            <p:ph type="title"/>
          </p:nvPr>
        </p:nvSpPr>
        <p:spPr>
          <a:xfrm>
            <a:off x="810001" y="644434"/>
            <a:ext cx="10571998" cy="1417638"/>
          </a:xfrm>
        </p:spPr>
        <p:txBody>
          <a:bodyPr/>
          <a:lstStyle/>
          <a:p>
            <a:pPr algn="ctr"/>
            <a:r>
              <a:rPr lang="en-US" sz="7200" b="1" dirty="0">
                <a:effectLst/>
                <a:latin typeface="Times New Roman" panose="02020603050405020304" pitchFamily="18" charset="0"/>
                <a:ea typeface="MS Mincho" panose="02020609040205080304" pitchFamily="49" charset="-128"/>
                <a:cs typeface="Times New Roman" panose="02020603050405020304" pitchFamily="18" charset="0"/>
              </a:rPr>
              <a:t>Safety is our goal!  </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endParaRPr lang="en-US" dirty="0"/>
          </a:p>
        </p:txBody>
      </p:sp>
      <p:sp>
        <p:nvSpPr>
          <p:cNvPr id="3" name="TextBox 2">
            <a:extLst>
              <a:ext uri="{FF2B5EF4-FFF2-40B4-BE49-F238E27FC236}">
                <a16:creationId xmlns:a16="http://schemas.microsoft.com/office/drawing/2014/main" id="{0F7D9F09-14AC-4A8F-9DA4-04978FB2A108}"/>
              </a:ext>
            </a:extLst>
          </p:cNvPr>
          <p:cNvSpPr txBox="1"/>
          <p:nvPr/>
        </p:nvSpPr>
        <p:spPr>
          <a:xfrm>
            <a:off x="679269" y="2778034"/>
            <a:ext cx="10816045" cy="923330"/>
          </a:xfrm>
          <a:prstGeom prst="rect">
            <a:avLst/>
          </a:prstGeom>
          <a:noFill/>
        </p:spPr>
        <p:txBody>
          <a:bodyPr wrap="square" rtlCol="0">
            <a:spAutoFit/>
          </a:bodyPr>
          <a:lstStyle/>
          <a:p>
            <a:pPr marL="0" marR="0">
              <a:spcBef>
                <a:spcPts val="0"/>
              </a:spcBef>
              <a:spcAft>
                <a:spcPts val="0"/>
              </a:spcAft>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Our safety theme…SAFETY, QUALITY, SERVICE describes the essence of what we are all about.  To provide the best total solution to our clients we MUST seek the highest levels of productivity.  Productivity isn’t working fast! Productivity is getting the job done correctly, the first time, at a cost that provides the best value to the customer.  </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TextBox 3">
            <a:extLst>
              <a:ext uri="{FF2B5EF4-FFF2-40B4-BE49-F238E27FC236}">
                <a16:creationId xmlns:a16="http://schemas.microsoft.com/office/drawing/2014/main" id="{802EC3EC-51ED-4A5C-A817-DAE19B6C2A09}"/>
              </a:ext>
            </a:extLst>
          </p:cNvPr>
          <p:cNvSpPr txBox="1"/>
          <p:nvPr/>
        </p:nvSpPr>
        <p:spPr>
          <a:xfrm>
            <a:off x="2098766" y="3936053"/>
            <a:ext cx="6862354" cy="369332"/>
          </a:xfrm>
          <a:prstGeom prst="rect">
            <a:avLst/>
          </a:prstGeom>
          <a:noFill/>
        </p:spPr>
        <p:txBody>
          <a:bodyPr wrap="square" rtlCol="0">
            <a:spAutoFit/>
          </a:bodyPr>
          <a:lstStyle/>
          <a:p>
            <a:pPr marL="0" marR="0" algn="ctr">
              <a:spcBef>
                <a:spcPts val="0"/>
              </a:spcBef>
              <a:spcAft>
                <a:spcPts val="0"/>
              </a:spcAft>
            </a:pPr>
            <a:r>
              <a:rPr lang="en-US" sz="1800">
                <a:effectLst/>
                <a:latin typeface="Times New Roman" panose="02020603050405020304" pitchFamily="18" charset="0"/>
                <a:ea typeface="MS Mincho" panose="02020609040205080304" pitchFamily="49" charset="-128"/>
                <a:cs typeface="Times New Roman" panose="02020603050405020304" pitchFamily="18" charset="0"/>
              </a:rPr>
              <a:t>Accidents are simply bad business! </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460873200"/>
      </p:ext>
    </p:extLst>
  </p:cSld>
  <p:clrMapOvr>
    <a:masterClrMapping/>
  </p:clrMapOvr>
  <mc:AlternateContent xmlns:mc="http://schemas.openxmlformats.org/markup-compatibility/2006" xmlns:p14="http://schemas.microsoft.com/office/powerpoint/2010/main">
    <mc:Choice Requires="p14">
      <p:transition spd="slow" p14:dur="1500" advClick="0" advTm="21528"/>
    </mc:Choice>
    <mc:Fallback xmlns="">
      <p:transition spd="slow" advClick="0" advTm="2152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descr="Lifting Instruction Signs | Safe Lifting Signs | Back ...">
            <a:extLst>
              <a:ext uri="{FF2B5EF4-FFF2-40B4-BE49-F238E27FC236}">
                <a16:creationId xmlns:a16="http://schemas.microsoft.com/office/drawing/2014/main" id="{EEC2D9F0-72CD-4F81-B263-D065307FB9BB}"/>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6857" b="10117"/>
          <a:stretch/>
        </p:blipFill>
        <p:spPr bwMode="auto">
          <a:xfrm>
            <a:off x="-37322" y="0"/>
            <a:ext cx="1260565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167998"/>
      </p:ext>
    </p:extLst>
  </p:cSld>
  <p:clrMapOvr>
    <a:masterClrMapping/>
  </p:clrMapOvr>
  <mc:AlternateContent xmlns:mc="http://schemas.openxmlformats.org/markup-compatibility/2006" xmlns:p14="http://schemas.microsoft.com/office/powerpoint/2010/main">
    <mc:Choice Requires="p14">
      <p:transition spd="slow" p14:dur="1500" advClick="0" advTm="32349"/>
    </mc:Choice>
    <mc:Fallback xmlns="">
      <p:transition spd="slow" advClick="0" advTm="3234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F3EF620-F564-43E5-870E-7E2B7ACD9BE4}"/>
              </a:ext>
            </a:extLst>
          </p:cNvPr>
          <p:cNvSpPr>
            <a:spLocks noGrp="1"/>
          </p:cNvSpPr>
          <p:nvPr>
            <p:ph type="title"/>
          </p:nvPr>
        </p:nvSpPr>
        <p:spPr>
          <a:xfrm>
            <a:off x="810000" y="447188"/>
            <a:ext cx="10571998" cy="970450"/>
          </a:xfrm>
        </p:spPr>
        <p:txBody>
          <a:bodyPr vert="horz" lIns="91440" tIns="45720" rIns="91440" bIns="45720" rtlCol="0" anchor="b">
            <a:normAutofit/>
          </a:bodyPr>
          <a:lstStyle/>
          <a:p>
            <a:r>
              <a:rPr lang="en-US" sz="5400" dirty="0"/>
              <a:t>Personal Protective Equipment </a:t>
            </a:r>
          </a:p>
        </p:txBody>
      </p:sp>
      <p:pic>
        <p:nvPicPr>
          <p:cNvPr id="2050" name="Picture 2" descr="7 Simple Warehouse Safety Tips">
            <a:extLst>
              <a:ext uri="{FF2B5EF4-FFF2-40B4-BE49-F238E27FC236}">
                <a16:creationId xmlns:a16="http://schemas.microsoft.com/office/drawing/2014/main" id="{DD176DEE-D7E2-4BC2-A244-CDC620ABBC5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5101851" y="2034072"/>
            <a:ext cx="6990622" cy="4609323"/>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pic>
        <p:nvPicPr>
          <p:cNvPr id="2052" name="Picture 4" descr="A quick warehouse safety review">
            <a:extLst>
              <a:ext uri="{FF2B5EF4-FFF2-40B4-BE49-F238E27FC236}">
                <a16:creationId xmlns:a16="http://schemas.microsoft.com/office/drawing/2014/main" id="{5FF7344F-E5AF-4D4E-9445-9F55570BFEA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86612" y="2240659"/>
            <a:ext cx="4702629" cy="4542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001394"/>
      </p:ext>
    </p:extLst>
  </p:cSld>
  <p:clrMapOvr>
    <a:masterClrMapping/>
  </p:clrMapOvr>
  <mc:AlternateContent xmlns:mc="http://schemas.openxmlformats.org/markup-compatibility/2006" xmlns:p14="http://schemas.microsoft.com/office/powerpoint/2010/main">
    <mc:Choice Requires="p14">
      <p:transition spd="slow" p14:dur="1500" advClick="0" advTm="31324"/>
    </mc:Choice>
    <mc:Fallback xmlns="">
      <p:transition spd="slow" advClick="0" advTm="31324"/>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otalTime>53</TotalTime>
  <Words>233</Words>
  <Application>Microsoft Office PowerPoint</Application>
  <PresentationFormat>Widescreen</PresentationFormat>
  <Paragraphs>17</Paragraphs>
  <Slides>20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Cambria</vt:lpstr>
      <vt:lpstr>Century Gothic</vt:lpstr>
      <vt:lpstr>Times New Roman</vt:lpstr>
      <vt:lpstr>Wingdings 2</vt:lpstr>
      <vt:lpstr>Quotable</vt:lpstr>
      <vt:lpstr>Acrobat Document</vt:lpstr>
      <vt:lpstr>PowerPoint Presentation</vt:lpstr>
      <vt:lpstr>Welcome to  JQ Staffing Services</vt:lpstr>
      <vt:lpstr>WORKING FOR JQ STAFFING SERVICES</vt:lpstr>
      <vt:lpstr>PowerPoint Presentation</vt:lpstr>
      <vt:lpstr>PowerPoint Presentation</vt:lpstr>
      <vt:lpstr>PowerPoint Presentation</vt:lpstr>
      <vt:lpstr>Safety is our goal!   </vt:lpstr>
      <vt:lpstr>PowerPoint Presentation</vt:lpstr>
      <vt:lpstr>Personal Protective Equipment </vt:lpstr>
      <vt:lpstr>PowerPoint Presentation</vt:lpstr>
      <vt:lpstr>PowerPoint Presentation</vt:lpstr>
      <vt:lpstr>PowerPoint Presentation</vt:lpstr>
      <vt:lpstr>PowerPoint Presentation</vt:lpstr>
      <vt:lpstr>Drug Free Workplace</vt:lpstr>
      <vt:lpstr>PowerPoint Presentation</vt:lpstr>
      <vt:lpstr>PowerPoint Presentation</vt:lpstr>
      <vt:lpstr>WE’RE ALWAYS HIRING!!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JQ Staffing Services</dc:title>
  <dc:creator>Jennifer Quinn</dc:creator>
  <cp:lastModifiedBy>don jones</cp:lastModifiedBy>
  <cp:revision>5</cp:revision>
  <dcterms:created xsi:type="dcterms:W3CDTF">2021-01-05T15:59:07Z</dcterms:created>
  <dcterms:modified xsi:type="dcterms:W3CDTF">2021-06-08T13:52:18Z</dcterms:modified>
</cp:coreProperties>
</file>